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4" r:id="rId3"/>
    <p:sldId id="275" r:id="rId4"/>
    <p:sldId id="261" r:id="rId5"/>
    <p:sldId id="273" r:id="rId6"/>
    <p:sldId id="270" r:id="rId7"/>
    <p:sldId id="265" r:id="rId8"/>
    <p:sldId id="266" r:id="rId9"/>
    <p:sldId id="271" r:id="rId10"/>
    <p:sldId id="267" r:id="rId11"/>
    <p:sldId id="268" r:id="rId12"/>
    <p:sldId id="269" r:id="rId13"/>
    <p:sldId id="262" r:id="rId14"/>
    <p:sldId id="264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Ruhl" initials="MR" lastIdx="2" clrIdx="0">
    <p:extLst>
      <p:ext uri="{19B8F6BF-5375-455C-9EA6-DF929625EA0E}">
        <p15:presenceInfo xmlns:p15="http://schemas.microsoft.com/office/powerpoint/2012/main" userId="S::melanie.ruhl@vhhbus.hamburg::cc862cd8-1d06-4954-886f-f1f23aefd3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4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59F5-81B9-4AF5-A812-0B221FD2BB96}" type="datetimeFigureOut">
              <a:rPr lang="de-DE" smtClean="0"/>
              <a:t>03.12.2020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77F0-70DC-450B-8FC5-EE96863DA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33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B77F0-70DC-450B-8FC5-EE96863DA90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0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B77F0-70DC-450B-8FC5-EE96863DA90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39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28222-406E-4B3C-8467-2ADA1E23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64"/>
            <a:ext cx="8398164" cy="528926"/>
          </a:xfrm>
        </p:spPr>
        <p:txBody>
          <a:bodyPr/>
          <a:lstStyle>
            <a:lvl1pPr>
              <a:defRPr sz="3500">
                <a:latin typeface="URW DIN" panose="00000500000000000000" pitchFamily="50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850D1A-53CD-47EB-8126-DDBAC7F83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Tx/>
              <a:buNone/>
              <a:defRPr/>
            </a:lvl1pPr>
            <a:lvl2pPr>
              <a:buClr>
                <a:srgbClr val="C00000"/>
              </a:buClr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2pPr>
            <a:lvl3pPr>
              <a:buClr>
                <a:srgbClr val="0070C0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3pPr>
            <a:lvl4pPr>
              <a:buClr>
                <a:srgbClr val="7030A0"/>
              </a:buClr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Ebene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2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574BA-7A1B-4CD2-BACE-8A66CB07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B28910-28F6-4321-9388-63237F82F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3A1EC9-B645-4795-B024-37B1FF807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Ebene</a:t>
            </a:r>
          </a:p>
        </p:txBody>
      </p:sp>
    </p:spTree>
    <p:extLst>
      <p:ext uri="{BB962C8B-B14F-4D97-AF65-F5344CB8AC3E}">
        <p14:creationId xmlns:p14="http://schemas.microsoft.com/office/powerpoint/2010/main" val="217028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03740-0251-4CBB-9ABA-7CDD043F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BB45A60A-78AC-48E2-A420-8941C6D16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1754044"/>
            <a:ext cx="10467110" cy="4360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23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4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08470A1-BB07-4BBB-8A33-6D525E551E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E0985EE-4C13-4D34-B559-880152BC52A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47853" y="423349"/>
            <a:ext cx="2754948" cy="1492555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F3C0E7-6B3C-4AEE-A74A-D6BCCA0E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64"/>
            <a:ext cx="8379691" cy="528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4D8A04-D313-4405-845B-7A970B1B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19564"/>
            <a:ext cx="10515600" cy="43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0115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URW DIN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rgbClr val="C00000"/>
        </a:buClr>
        <a:buFontTx/>
        <a:buNone/>
        <a:defRPr sz="24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RW DIN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iscord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itsyoungmobility/" TargetMode="External"/><Relationship Id="rId2" Type="http://schemas.openxmlformats.org/officeDocument/2006/relationships/hyperlink" Target="https://www.ring-a-scientist.org/modx/d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scord.com/hc/de" TargetMode="External"/><Relationship Id="rId2" Type="http://schemas.openxmlformats.org/officeDocument/2006/relationships/hyperlink" Target="https://support.microsoft.com/de-de/tea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tsyoungmobility@its2021.hambu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vv-schulprojekte.de/" TargetMode="External"/><Relationship Id="rId2" Type="http://schemas.openxmlformats.org/officeDocument/2006/relationships/hyperlink" Target="https://itsworldcongress.com/hambu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microsoft.com/de-de/microsoft-365/microsoft-teams/download-ap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0ED5A0-C59F-496E-986C-4D8312965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56DE4BA-3B7A-475F-933F-309F677E012C}"/>
              </a:ext>
            </a:extLst>
          </p:cNvPr>
          <p:cNvSpPr txBox="1"/>
          <p:nvPr/>
        </p:nvSpPr>
        <p:spPr>
          <a:xfrm>
            <a:off x="463234" y="5739880"/>
            <a:ext cx="8130349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000" dirty="0"/>
              <a:t>Online-Workshop #itsyoungmobility: </a:t>
            </a:r>
            <a:r>
              <a:rPr lang="de-DE" sz="2000" b="1" dirty="0"/>
              <a:t>Briefing für Lehrerinnen und Lehrer</a:t>
            </a:r>
            <a:endParaRPr lang="de-DE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67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F5BAB-7620-4E7B-B6B4-1A6EB461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Workshop-Tool II - </a:t>
            </a:r>
            <a:r>
              <a:rPr lang="de-DE" dirty="0" err="1"/>
              <a:t>Discord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2CA0B7-F06E-4122-9D2F-FC73C6B4CC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Für eine Diskussion während und nach dem Workshop erstellen wir mehrere </a:t>
            </a:r>
            <a:r>
              <a:rPr lang="de-DE" sz="1800" dirty="0" err="1"/>
              <a:t>Discord</a:t>
            </a:r>
            <a:r>
              <a:rPr lang="de-DE" sz="1800" dirty="0"/>
              <a:t>-Channels. Hier können Ihre Schüler*innen untereinander ins Gespräch kommen und ggf. Projektideen und Arbeitsprozesse absprechen.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Auch bei </a:t>
            </a:r>
            <a:r>
              <a:rPr lang="de-DE" sz="1800" dirty="0" err="1"/>
              <a:t>Discord</a:t>
            </a:r>
            <a:r>
              <a:rPr lang="de-DE" sz="1800" dirty="0"/>
              <a:t> ist keine Registrierung nötig. Sie erhalten einen Link und haben damit Zugang zu den Channels.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3AD12-9B49-4B5B-BF38-92C4600737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endParaRPr lang="de-DE" dirty="0">
              <a:hlinkClick r:id="rId2"/>
            </a:endParaRPr>
          </a:p>
          <a:p>
            <a:r>
              <a:rPr lang="de-DE" sz="1600" dirty="0">
                <a:hlinkClick r:id="rId2"/>
              </a:rPr>
              <a:t>https://discord.com/</a:t>
            </a:r>
            <a:r>
              <a:rPr lang="de-DE" sz="1600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FE1465-46F3-40BF-951F-45026CC6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4770706" cy="25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2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F3F4B-36F9-4499-B070-2D3DABFE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7CB5AE5-24BB-4C87-9D43-CA0291CA841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7165605"/>
              </p:ext>
            </p:extLst>
          </p:nvPr>
        </p:nvGraphicFramePr>
        <p:xfrm>
          <a:off x="1315084" y="2290438"/>
          <a:ext cx="9222710" cy="346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2710">
                  <a:extLst>
                    <a:ext uri="{9D8B030D-6E8A-4147-A177-3AD203B41FA5}">
                      <a16:colId xmlns:a16="http://schemas.microsoft.com/office/drawing/2014/main" val="2629623238"/>
                    </a:ext>
                  </a:extLst>
                </a:gridCol>
                <a:gridCol w="6480000">
                  <a:extLst>
                    <a:ext uri="{9D8B030D-6E8A-4147-A177-3AD203B41FA5}">
                      <a16:colId xmlns:a16="http://schemas.microsoft.com/office/drawing/2014/main" val="3153557567"/>
                    </a:ext>
                  </a:extLst>
                </a:gridCol>
              </a:tblGrid>
              <a:tr h="555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>
                          <a:solidFill>
                            <a:schemeClr val="bg1"/>
                          </a:solidFill>
                          <a:effectLst/>
                        </a:rPr>
                        <a:t>9.00-9.10 Uhr</a:t>
                      </a:r>
                      <a:endParaRPr lang="de-D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Begrüßung und Einführung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35721"/>
                  </a:ext>
                </a:extLst>
              </a:tr>
              <a:tr h="555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>
                          <a:solidFill>
                            <a:schemeClr val="bg1"/>
                          </a:solidFill>
                          <a:effectLst/>
                        </a:rPr>
                        <a:t>9.10-9.45 Uhr</a:t>
                      </a:r>
                      <a:endParaRPr lang="de-D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Fach-Vortrag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75637"/>
                  </a:ext>
                </a:extLst>
              </a:tr>
              <a:tr h="5557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9.45-10.15 Uhr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Diskussion und Fragerunde 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89704"/>
                  </a:ext>
                </a:extLst>
              </a:tr>
              <a:tr h="1795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>
                          <a:solidFill>
                            <a:schemeClr val="bg1"/>
                          </a:solidFill>
                          <a:effectLst/>
                        </a:rPr>
                        <a:t>10.15-10.30 Uhr</a:t>
                      </a:r>
                      <a:endParaRPr lang="de-DE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Erste Erarbeitung des Themas für die Projektphase,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Ausblick auf Kongress und Verabschiedung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47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9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0F3A3-E814-49AB-9B85-FBC7A137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Projektarbeit in der 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D01E0-22D6-4317-A17C-17C36BEAF5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6400" dirty="0"/>
              <a:t>Der Online-Workshop soll der Kickoff für die eigentliche Projektphase an den Schulen sein.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6400" dirty="0"/>
              <a:t>Es ist Ihnen freigestellt, wie und in welchem Umfang Sie die Projektphase in den Unterricht integrieren. Wichtig ist lediglich, dass die Schüler*innen ein Ergebnis produzieren, dass sich auf dem Kongress darstellen lässt: 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6400" dirty="0"/>
              <a:t>Präsentation 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6400" dirty="0"/>
              <a:t>Video 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6400" dirty="0"/>
              <a:t>Instagram-Story + Post </a:t>
            </a:r>
          </a:p>
          <a:p>
            <a:pPr marL="1143000" lvl="1" indent="-4572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6400" dirty="0"/>
              <a:t>Modell/Prototyp</a:t>
            </a:r>
          </a:p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6A94827-FEA8-4142-8FB1-6DB4012742A4}"/>
              </a:ext>
            </a:extLst>
          </p:cNvPr>
          <p:cNvSpPr txBox="1">
            <a:spLocks/>
          </p:cNvSpPr>
          <p:nvPr/>
        </p:nvSpPr>
        <p:spPr>
          <a:xfrm>
            <a:off x="6379345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4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Fachliche und inhaltliche Unterstützung kann während der Projektphase in der Schule durch die Lehrer*innen bei Ring a Scientist angefragt werden: </a:t>
            </a:r>
            <a:r>
              <a:rPr lang="de-DE" sz="17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https://www.ring-a-scientist.org/modx/de/</a:t>
            </a:r>
            <a:r>
              <a:rPr lang="de-DE" sz="1700" dirty="0">
                <a:solidFill>
                  <a:schemeClr val="accent1"/>
                </a:solidFill>
              </a:rPr>
              <a:t>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Wir laden alle Schulen der Metropolregion Hamburg zum Bürgertag (14.10.2021) des ITS Weltkongresses 2021 ein!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Die vier besten Projekte bekommen die Möglichkeit, ihre Visionen auf dem Kongress live vorzustellen und erhalten spannende Preise für die ganze Klasse.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Alle Projektergebnisse können an uns geschickt werden, wir präsentieren diese auf unseren Kanälen. Bspw.: </a:t>
            </a:r>
            <a:r>
              <a:rPr lang="de-DE" sz="1700" dirty="0">
                <a:hlinkClick r:id="rId3"/>
              </a:rPr>
              <a:t>https://www.instagram.com/itsyoungmobility/</a:t>
            </a:r>
            <a:r>
              <a:rPr lang="de-DE" sz="1700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Instagram</a:t>
            </a:r>
          </a:p>
          <a:p>
            <a:r>
              <a:rPr lang="de-DE" dirty="0"/>
              <a:t>@itsyoungmobility</a:t>
            </a:r>
            <a:br>
              <a:rPr lang="de-DE" dirty="0"/>
            </a:br>
            <a:r>
              <a:rPr lang="de-DE" dirty="0"/>
              <a:t>#itsyoungmobility</a:t>
            </a:r>
          </a:p>
          <a:p>
            <a:r>
              <a:rPr lang="de-DE" b="1" dirty="0">
                <a:solidFill>
                  <a:srgbClr val="C00000"/>
                </a:solidFill>
              </a:rPr>
              <a:t>Hier kann jede*r mitmachen!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4B367-A82A-4D68-9798-8953D5660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094219"/>
          </a:xfrm>
        </p:spPr>
        <p:txBody>
          <a:bodyPr/>
          <a:lstStyle/>
          <a:p>
            <a:r>
              <a:rPr lang="de-DE" b="1" dirty="0">
                <a:solidFill>
                  <a:srgbClr val="0070C0"/>
                </a:solidFill>
              </a:rPr>
              <a:t>Webseite</a:t>
            </a:r>
          </a:p>
          <a:p>
            <a:r>
              <a:rPr lang="de-DE" dirty="0"/>
              <a:t>www.itsworldcongress.com/</a:t>
            </a:r>
            <a:br>
              <a:rPr lang="de-DE" dirty="0"/>
            </a:br>
            <a:r>
              <a:rPr lang="de-DE" dirty="0" err="1"/>
              <a:t>its</a:t>
            </a:r>
            <a:r>
              <a:rPr lang="de-DE" dirty="0"/>
              <a:t>-</a:t>
            </a:r>
            <a:r>
              <a:rPr lang="de-DE" dirty="0" err="1"/>
              <a:t>young</a:t>
            </a:r>
            <a:r>
              <a:rPr lang="de-DE" dirty="0"/>
              <a:t>-talents/</a:t>
            </a:r>
          </a:p>
          <a:p>
            <a:r>
              <a:rPr lang="de-DE" b="1" dirty="0">
                <a:solidFill>
                  <a:srgbClr val="C00000"/>
                </a:solidFill>
              </a:rPr>
              <a:t>Hier gibt‘s Hintergrundinfos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E2DA0F-120A-44AB-9270-09FD577E7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2310"/>
            <a:ext cx="2180690" cy="21806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B54899E-DF10-4517-962B-6CE79C5B8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42" y="4012310"/>
            <a:ext cx="4126937" cy="21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Hamburg sagt man „</a:t>
            </a:r>
            <a:r>
              <a:rPr lang="de-DE" dirty="0" err="1"/>
              <a:t>Tschüß</a:t>
            </a:r>
            <a:r>
              <a:rPr lang="de-DE" dirty="0"/>
              <a:t>!“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0011"/>
            <a:ext cx="5257800" cy="4351338"/>
          </a:xfrm>
        </p:spPr>
        <p:txBody>
          <a:bodyPr>
            <a:normAutofit fontScale="85000" lnSpcReduction="20000"/>
          </a:bodyPr>
          <a:lstStyle/>
          <a:p>
            <a:endParaRPr lang="de-DE" b="1" dirty="0"/>
          </a:p>
          <a:p>
            <a:r>
              <a:rPr lang="de-DE" b="1" dirty="0"/>
              <a:t>Support Microsoft Teams: </a:t>
            </a:r>
          </a:p>
          <a:p>
            <a:r>
              <a:rPr lang="de-DE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https://support.microsoft.com/de-de/teams</a:t>
            </a:r>
            <a:r>
              <a:rPr lang="de-DE" sz="2000" dirty="0"/>
              <a:t> </a:t>
            </a:r>
          </a:p>
          <a:p>
            <a:endParaRPr lang="de-DE" b="1" dirty="0"/>
          </a:p>
          <a:p>
            <a:r>
              <a:rPr lang="de-DE" b="1" dirty="0"/>
              <a:t>Support </a:t>
            </a:r>
            <a:r>
              <a:rPr lang="de-DE" b="1" dirty="0" err="1"/>
              <a:t>Discord</a:t>
            </a:r>
            <a:r>
              <a:rPr lang="de-DE" sz="1800" dirty="0"/>
              <a:t>: </a:t>
            </a:r>
          </a:p>
          <a:p>
            <a:r>
              <a:rPr lang="de-DE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https://support.discord.com/hc/de</a:t>
            </a:r>
            <a:r>
              <a:rPr lang="de-DE" sz="2000" dirty="0"/>
              <a:t> </a:t>
            </a:r>
          </a:p>
          <a:p>
            <a:endParaRPr lang="de-DE" sz="2000" dirty="0"/>
          </a:p>
          <a:p>
            <a:r>
              <a:rPr lang="de-DE" b="1" dirty="0"/>
              <a:t>Panic Room: </a:t>
            </a:r>
          </a:p>
          <a:p>
            <a:r>
              <a:rPr lang="de-DE" sz="2000" dirty="0"/>
              <a:t>Sollten während der Veranstaltung technische Probleme auftreten, melden Sie sich einfach in unserem Panic Room. Den Link erhalten Sie rechtzeitig vor dem Workshop.</a:t>
            </a:r>
          </a:p>
          <a:p>
            <a:endParaRPr lang="de-DE" sz="2800" b="1" dirty="0">
              <a:solidFill>
                <a:srgbClr val="0070C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A28454-C243-4E2D-BECD-8162D5BABD02}"/>
              </a:ext>
            </a:extLst>
          </p:cNvPr>
          <p:cNvSpPr txBox="1"/>
          <p:nvPr/>
        </p:nvSpPr>
        <p:spPr>
          <a:xfrm>
            <a:off x="6611906" y="2262062"/>
            <a:ext cx="4741894" cy="2986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de-DE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RW DIN" panose="00000500000000000000" pitchFamily="50" charset="0"/>
                <a:ea typeface="+mn-ea"/>
                <a:cs typeface="+mn-cs"/>
              </a:rPr>
              <a:t>Haben Sie noch Fragen? Schreiben Sie uns gerne eine Mail: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RW DIN" panose="00000500000000000000" pitchFamily="50" charset="0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RW DIN" panose="00000500000000000000" pitchFamily="50" charset="0"/>
                <a:ea typeface="+mn-ea"/>
                <a:cs typeface="+mn-cs"/>
                <a:hlinkClick r:id="rId4"/>
              </a:rPr>
              <a:t>itsyoungmobility@its2021.hamburg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RW DIN" panose="00000500000000000000" pitchFamily="50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28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F678-0D13-49D7-B5AD-04A205FD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ITS Weltkongress 2021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9B5ED-BA95-49FE-A0D5-CF8390F8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564"/>
            <a:ext cx="10730948" cy="4386027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>
                <a:solidFill>
                  <a:srgbClr val="0070C0"/>
                </a:solidFill>
                <a:latin typeface="+mj-lt"/>
              </a:rPr>
              <a:t>11.-15. Oktober </a:t>
            </a:r>
            <a:br>
              <a:rPr lang="de-DE" b="1" dirty="0">
                <a:solidFill>
                  <a:srgbClr val="0070C0"/>
                </a:solidFill>
                <a:latin typeface="+mj-lt"/>
              </a:rPr>
            </a:br>
            <a:r>
              <a:rPr lang="de-DE" b="1" dirty="0">
                <a:solidFill>
                  <a:srgbClr val="0070C0"/>
                </a:solidFill>
                <a:latin typeface="+mj-lt"/>
              </a:rPr>
              <a:t>i</a:t>
            </a:r>
            <a:r>
              <a:rPr lang="de-DE" b="1" dirty="0">
                <a:solidFill>
                  <a:srgbClr val="0070C0"/>
                </a:solidFill>
              </a:rPr>
              <a:t>n den Hamburger Messehallen und im CCH </a:t>
            </a:r>
            <a:br>
              <a:rPr lang="de-DE" b="1" dirty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0070C0"/>
                </a:solidFill>
              </a:rPr>
              <a:t>sowie im realen Straßenverkehr in Hamburg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Weltweit größte Branchenveranstaltung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Über 3.500 Kongressbesucher*innen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mehr als 1000 Fachvorträge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mit einer begleitenden Fachmesse mit mehr als 300 Aussteller*innen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Über 12.000 Messebesucher*innen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jährliche Veranstaltung, alle drei Jahre in Europa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Zahlreiche Showcase-Projekte und Unternehmensbesuche</a:t>
            </a:r>
          </a:p>
          <a:p>
            <a:r>
              <a:rPr lang="de-DE" b="1" dirty="0">
                <a:solidFill>
                  <a:srgbClr val="C00000"/>
                </a:solidFill>
              </a:rPr>
              <a:t>Es geht um die Verknüpfung von Mobilität und modernster IT.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F0F749-831E-4D58-AFAA-728C74270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2" y="2048316"/>
            <a:ext cx="3696311" cy="20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2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CF678-0D13-49D7-B5AD-04A205FDE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geht es überhaupt?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9B5ED-BA95-49FE-A0D5-CF8390F8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563"/>
            <a:ext cx="9133114" cy="2680719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I</a:t>
            </a:r>
            <a:r>
              <a:rPr lang="de-DE" b="1" dirty="0"/>
              <a:t>ntelligent </a:t>
            </a:r>
            <a:r>
              <a:rPr lang="de-DE" b="1" dirty="0">
                <a:solidFill>
                  <a:srgbClr val="C00000"/>
                </a:solidFill>
              </a:rPr>
              <a:t>T</a:t>
            </a:r>
            <a:r>
              <a:rPr lang="de-DE" b="1" dirty="0"/>
              <a:t>ransport </a:t>
            </a:r>
            <a:r>
              <a:rPr lang="de-DE" b="1" dirty="0">
                <a:solidFill>
                  <a:srgbClr val="C00000"/>
                </a:solidFill>
              </a:rPr>
              <a:t>S</a:t>
            </a:r>
            <a:r>
              <a:rPr lang="de-DE" b="1" dirty="0"/>
              <a:t>ystems and </a:t>
            </a:r>
            <a:r>
              <a:rPr lang="de-DE" b="1" dirty="0" err="1"/>
              <a:t>services</a:t>
            </a:r>
            <a:r>
              <a:rPr lang="de-DE" b="1" dirty="0"/>
              <a:t> – </a:t>
            </a:r>
            <a:r>
              <a:rPr lang="de-DE" b="1" dirty="0">
                <a:solidFill>
                  <a:srgbClr val="C00000"/>
                </a:solidFill>
              </a:rPr>
              <a:t>ITS </a:t>
            </a:r>
          </a:p>
          <a:p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Alle </a:t>
            </a:r>
            <a:r>
              <a:rPr lang="de-DE" b="0" i="0" u="none" strike="noStrike" baseline="0" dirty="0">
                <a:latin typeface="+mj-lt"/>
              </a:rPr>
              <a:t>intelligenten Verkehrssysteme und Anwendungen, die den Verkehr durch den Einsatz modernster IT-Technik sicherer, nachhaltiger und effizienter machen.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2CD8CEF-7C32-4D18-AD9D-4DA38DBCA04F}"/>
              </a:ext>
            </a:extLst>
          </p:cNvPr>
          <p:cNvSpPr txBox="1">
            <a:spLocks/>
          </p:cNvSpPr>
          <p:nvPr/>
        </p:nvSpPr>
        <p:spPr>
          <a:xfrm>
            <a:off x="972672" y="4500282"/>
            <a:ext cx="10381127" cy="1613647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4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lang="de-DE" sz="2400" kern="1200" dirty="0" smtClean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RW DIN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Automatisierte, kooperative und vernetzte Mobilität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Mobilitätsdienstleistungen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Digitale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Hafen</a:t>
            </a:r>
            <a:r>
              <a:rPr lang="en-US" sz="1800" dirty="0">
                <a:latin typeface="+mj-lt"/>
              </a:rPr>
              <a:t>- und </a:t>
            </a:r>
            <a:r>
              <a:rPr lang="en-US" sz="1800" dirty="0" err="1">
                <a:latin typeface="+mj-lt"/>
              </a:rPr>
              <a:t>Logistiklösungen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</a:rPr>
              <a:t>Intelligente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Infrastruktur</a:t>
            </a:r>
            <a:endParaRPr lang="en-US" sz="1800" dirty="0">
              <a:latin typeface="+mj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Neue Dienstleistungen aus neuen Technologien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latin typeface="+mj-lt"/>
              </a:rPr>
              <a:t>Nachhaltige Lösungen für Städte und Bürger</a:t>
            </a:r>
          </a:p>
        </p:txBody>
      </p:sp>
    </p:spTree>
    <p:extLst>
      <p:ext uri="{BB962C8B-B14F-4D97-AF65-F5344CB8AC3E}">
        <p14:creationId xmlns:p14="http://schemas.microsoft.com/office/powerpoint/2010/main" val="379942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D6DD9-16DE-4FAA-8102-B2823D30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Young Mobility Community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78E2AD-EFA8-46B4-B035-202D07DD6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564"/>
            <a:ext cx="8634573" cy="64623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Die Zukunft der Mobilität ist jung!</a:t>
            </a:r>
          </a:p>
          <a:p>
            <a:endParaRPr lang="de-DE" dirty="0"/>
          </a:p>
          <a:p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D9E982-71DD-469B-AD15-A861FE0B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2" y="2575358"/>
            <a:ext cx="1974618" cy="351043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850202-EE7D-49BA-9EC0-07002710A360}"/>
              </a:ext>
            </a:extLst>
          </p:cNvPr>
          <p:cNvSpPr txBox="1"/>
          <p:nvPr/>
        </p:nvSpPr>
        <p:spPr>
          <a:xfrm>
            <a:off x="3243209" y="2575358"/>
            <a:ext cx="6784369" cy="276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2400" dirty="0"/>
              <a:t>Wir alle entscheiden, wie wir zukünftig reisen, Waren transportieren oder zur Schule und in die Uni fahren.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2400" dirty="0"/>
              <a:t>Um die Herausforderungen im Verkehr zu meistern, sind Visionen gefragt. 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de-DE" sz="2400" b="1" dirty="0">
                <a:solidFill>
                  <a:srgbClr val="C00000"/>
                </a:solidFill>
              </a:rPr>
              <a:t>Welche cleveren Ideen habt ihr? </a:t>
            </a:r>
            <a:r>
              <a:rPr lang="de-DE" sz="2400" dirty="0"/>
              <a:t>Wie soll die Zukunft der Mobilität aussehen?</a:t>
            </a:r>
          </a:p>
        </p:txBody>
      </p:sp>
    </p:spTree>
    <p:extLst>
      <p:ext uri="{BB962C8B-B14F-4D97-AF65-F5344CB8AC3E}">
        <p14:creationId xmlns:p14="http://schemas.microsoft.com/office/powerpoint/2010/main" val="278053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18F6D-4508-40FF-BDB9-85B54EEF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steckt hinter dem Projekt?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34C1A-D9EB-4439-AB8A-A92BFC12C0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Die Projektwochen #itsyoungmobility werden von der </a:t>
            </a:r>
            <a:r>
              <a:rPr lang="de-DE" dirty="0">
                <a:hlinkClick r:id="rId2"/>
              </a:rPr>
              <a:t>ITS Hamburg 2021 GmbH</a:t>
            </a:r>
            <a:r>
              <a:rPr lang="de-DE" dirty="0"/>
              <a:t> und </a:t>
            </a:r>
            <a:r>
              <a:rPr lang="de-DE" dirty="0">
                <a:hlinkClick r:id="rId3"/>
              </a:rPr>
              <a:t>HVV-Schulprojekten </a:t>
            </a:r>
            <a:r>
              <a:rPr lang="de-DE" dirty="0"/>
              <a:t>organisiert.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ACE243-10A8-4E70-9B74-6D71FF050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21" y="4375176"/>
            <a:ext cx="1832037" cy="7262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166F86D-6FBA-42BF-9FA8-39B825AA3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21" y="2121444"/>
            <a:ext cx="1587395" cy="10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6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752E1-70C7-4542-BB40-A7ED8E96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Online-Workshop #itsyoungmobility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39C52F-1463-4BC5-B2FD-00A7A0079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800" b="1" dirty="0">
                <a:solidFill>
                  <a:srgbClr val="0070C0"/>
                </a:solidFill>
              </a:rPr>
              <a:t>3. Februar 2021, 9 Uhr</a:t>
            </a:r>
          </a:p>
          <a:p>
            <a:endParaRPr lang="de-DE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Microsoft Teams-Einladung erhalten Sie per Mail, keine Registrierung nötig.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 err="1"/>
              <a:t>Fachexpert</a:t>
            </a:r>
            <a:r>
              <a:rPr lang="de-DE" sz="2000" dirty="0"/>
              <a:t>*innen aus dem Bereich Mobilität berichten von aktuellen Trends und neuen Entwicklungen aus dem Bereich Mobilität.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A53246-FA9A-4A16-92C3-A536EB9E8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7520" y="1825625"/>
            <a:ext cx="4526280" cy="4351338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Mit MrWissen2go</a:t>
            </a:r>
          </a:p>
          <a:p>
            <a:endParaRPr lang="de-DE" sz="2800" b="1" dirty="0">
              <a:solidFill>
                <a:srgbClr val="0070C0"/>
              </a:solidFill>
            </a:endParaRPr>
          </a:p>
          <a:p>
            <a:endParaRPr lang="de-DE" sz="2800" b="1" dirty="0">
              <a:solidFill>
                <a:srgbClr val="0070C0"/>
              </a:solidFill>
            </a:endParaRPr>
          </a:p>
          <a:p>
            <a:endParaRPr lang="de-DE" sz="2800" b="1" dirty="0">
              <a:solidFill>
                <a:srgbClr val="0070C0"/>
              </a:solidFill>
            </a:endParaRPr>
          </a:p>
          <a:p>
            <a:endParaRPr lang="de-DE" sz="2800" b="1" dirty="0">
              <a:solidFill>
                <a:srgbClr val="0070C0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06D6BE-FCA3-4B88-8D66-E019CF2F7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0" y="2685574"/>
            <a:ext cx="3942874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3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43D38-E467-41CB-9EC3-971ABF5E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Workshop #itsyoungmobility – die Themen im Überblick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45D63-32E2-4616-9D6F-57BB9FEFC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186561" cy="435133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A69C61E-8263-4F3D-ABC4-EC9B45EC69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752072"/>
              </p:ext>
            </p:extLst>
          </p:nvPr>
        </p:nvGraphicFramePr>
        <p:xfrm>
          <a:off x="1719308" y="1866838"/>
          <a:ext cx="8753384" cy="4400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6692">
                  <a:extLst>
                    <a:ext uri="{9D8B030D-6E8A-4147-A177-3AD203B41FA5}">
                      <a16:colId xmlns:a16="http://schemas.microsoft.com/office/drawing/2014/main" val="2938227756"/>
                    </a:ext>
                  </a:extLst>
                </a:gridCol>
                <a:gridCol w="4376692">
                  <a:extLst>
                    <a:ext uri="{9D8B030D-6E8A-4147-A177-3AD203B41FA5}">
                      <a16:colId xmlns:a16="http://schemas.microsoft.com/office/drawing/2014/main" val="3220145668"/>
                    </a:ext>
                  </a:extLst>
                </a:gridCol>
              </a:tblGrid>
              <a:tr h="3103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Mögliche Themen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Mögliche Referent*innen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097224"/>
                  </a:ext>
                </a:extLst>
              </a:tr>
              <a:tr h="782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Bike Culture in Hamburg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„Was geht und was geht nicht mit dem Rad in HH?“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ADFC – Wiebke Hansen oder Kolleg*in, städtische Hamburger Vertreter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941619"/>
                  </a:ext>
                </a:extLst>
              </a:tr>
              <a:tr h="782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Ist E-Mobilität die Zukunft?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„Rettet Elektro das Auto oder war‘s das?“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1400" b="1" dirty="0" err="1">
                          <a:solidFill>
                            <a:schemeClr val="bg1"/>
                          </a:solidFill>
                          <a:effectLst/>
                        </a:rPr>
                        <a:t>Technische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bg1"/>
                          </a:solidFill>
                          <a:effectLst/>
                        </a:rPr>
                        <a:t>Universität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 Hamburg 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bg1"/>
                          </a:solidFill>
                          <a:effectLst/>
                        </a:rPr>
                        <a:t>Philine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bg1"/>
                          </a:solidFill>
                          <a:effectLst/>
                        </a:rPr>
                        <a:t>Gaffron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62655"/>
                  </a:ext>
                </a:extLst>
              </a:tr>
              <a:tr h="782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Zukunftsgewinner Bus und Bahn?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„Wie sieht die Zukunft beim ÖPNV aus?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Hamburger Hochbahn – N. N.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270462"/>
                  </a:ext>
                </a:extLst>
              </a:tr>
              <a:tr h="10350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Logistik der Zukunft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„Was kann der digitale Hafen und wird Ware bald nur noch per Drohne bewegt?“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</a:rPr>
                        <a:t>Phanthian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</a:rPr>
                        <a:t>Zuesongdham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, Hamburg Port Authority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Johannes Berg, Digital Hub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</a:rPr>
                        <a:t>Logistics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35559"/>
                  </a:ext>
                </a:extLst>
              </a:tr>
              <a:tr h="659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Medienformate für Future Mobility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effectLst/>
                        </a:rPr>
                        <a:t>„Welche Trends bringt die Zukunft?“</a:t>
                      </a:r>
                      <a:endParaRPr lang="de-DE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Lena-Maria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</a:rPr>
                        <a:t>Reers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</a:rPr>
                        <a:t>tagesschau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290" marR="31290" marT="31290" marB="31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9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08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6C2EC-FFF6-4A6A-8293-24986915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Workshop-Tool I – Microsoft 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CAC82-0542-442D-ACE3-D862199F3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35967" cy="4351338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900" dirty="0"/>
              <a:t>Der Online-Workshop wird bei Microsoft Teams stattfinden. Für eine starke Verbindung sollten Sie die App herunterladen: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https://www.microsoft.com/de-de/microsoft-365/microsoft-teams/download-app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900" dirty="0"/>
              <a:t>Eine Registrierung ist nicht nötig, Sie oder Ihre Schüler*innen müssen keine persönlichen Daten angeben.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900" dirty="0"/>
              <a:t>Die Teilnahme kann über einen Gast-Zugang erfolgen.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900" dirty="0"/>
              <a:t>Wir bieten am 2.2.2021 von 13.15 Uhr – 14 Uhr einen Technikcheck an. Sie erhalten den Link dazu rechtzeitig per Mail.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2DA97D5-2439-4F9A-B263-F7739C584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43" y="2222211"/>
            <a:ext cx="4290805" cy="2413578"/>
          </a:xfrm>
        </p:spPr>
      </p:pic>
    </p:spTree>
    <p:extLst>
      <p:ext uri="{BB962C8B-B14F-4D97-AF65-F5344CB8AC3E}">
        <p14:creationId xmlns:p14="http://schemas.microsoft.com/office/powerpoint/2010/main" val="167472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6C2EC-FFF6-4A6A-8293-24986915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Workshop-Tool I – Microsoft 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CAC82-0542-442D-ACE3-D862199F3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Klicken Sie auf den Besprechungslink, den Sie von uns erhalten haben.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Dadurch wird die App zur Teilnahme oder eine Webseite in Ihrem Browser geöffnet.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Sollten Sie über die vorinstallierte App teilnehmen, müssen Sie nur noch über </a:t>
            </a:r>
            <a:r>
              <a:rPr lang="de-DE" sz="1700" b="1" dirty="0"/>
              <a:t>Link öffnen </a:t>
            </a:r>
            <a:r>
              <a:rPr lang="de-DE" sz="1700" dirty="0"/>
              <a:t>und </a:t>
            </a:r>
            <a:r>
              <a:rPr lang="de-DE" sz="1700" b="1" dirty="0"/>
              <a:t>Jetzt teilnehmen </a:t>
            </a:r>
            <a:r>
              <a:rPr lang="de-DE" sz="1700" dirty="0"/>
              <a:t>in die Besprechung eintreten.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Wenn Sie über den Browser teilnehmen, können Sie entweder Microsoft Edge oder Google Chrome verwenden. 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F11F014-4840-4D90-8EF2-930944B0B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Möglicherweise fragt Ihr Browser, ob es in Ordnung ist, wenn Teams Ihr Mikrofon und Ihre Kamera verwenden. Um in Ihrer Besprechung gesehen und gehört zu werden, müssen Sie dies zulassen.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Geben Sie einen Namen ein, und wählen Sie die Audio- und Videoeinstellungen aus. 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Wenn Sie fertig sind, wählen Sie </a:t>
            </a:r>
            <a:r>
              <a:rPr lang="de-DE" sz="1700" b="1" dirty="0"/>
              <a:t>Jetzt teilnehmen</a:t>
            </a:r>
            <a:r>
              <a:rPr lang="de-DE" sz="1700" dirty="0"/>
              <a:t> aus.</a:t>
            </a:r>
          </a:p>
          <a:p>
            <a:pPr marL="457200" indent="-45720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700" dirty="0"/>
              <a:t>Dann landen Sie direkt im Workshop oder in einem Warteraum und wir lassen Sie ein.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73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URW DIN"/>
        <a:ea typeface=""/>
        <a:cs typeface=""/>
      </a:majorFont>
      <a:minorFont>
        <a:latin typeface="URW 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Breitbild</PresentationFormat>
  <Paragraphs>124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URW DIN</vt:lpstr>
      <vt:lpstr>Office</vt:lpstr>
      <vt:lpstr>PowerPoint-Präsentation</vt:lpstr>
      <vt:lpstr>Der ITS Weltkongress 2021</vt:lpstr>
      <vt:lpstr>Worum geht es überhaupt?</vt:lpstr>
      <vt:lpstr>Young Mobility Community</vt:lpstr>
      <vt:lpstr>Wer steckt hinter dem Projekt?</vt:lpstr>
      <vt:lpstr>Online-Workshop #itsyoungmobility</vt:lpstr>
      <vt:lpstr>Workshop #itsyoungmobility – die Themen im Überblick</vt:lpstr>
      <vt:lpstr>Das Workshop-Tool I – Microsoft Teams</vt:lpstr>
      <vt:lpstr>Das Workshop-Tool I – Microsoft Teams</vt:lpstr>
      <vt:lpstr>Das Workshop-Tool II - Discord</vt:lpstr>
      <vt:lpstr>Ablauf</vt:lpstr>
      <vt:lpstr>Projektarbeit in der Schule</vt:lpstr>
      <vt:lpstr>Mehr Infos</vt:lpstr>
      <vt:lpstr>In Hamburg sagt man „Tschüß!“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Corinna Melcher</dc:creator>
  <cp:lastModifiedBy>Lennart Augustin</cp:lastModifiedBy>
  <cp:revision>65</cp:revision>
  <dcterms:created xsi:type="dcterms:W3CDTF">2020-11-18T09:14:54Z</dcterms:created>
  <dcterms:modified xsi:type="dcterms:W3CDTF">2020-12-03T10:24:54Z</dcterms:modified>
</cp:coreProperties>
</file>